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9" r:id="rId6"/>
    <p:sldId id="271" r:id="rId7"/>
    <p:sldId id="272" r:id="rId8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D8A7FE0-B674-40D1-8292-E39B11094DAF}">
  <a:tblStyle styleId="{CD8A7FE0-B674-40D1-8292-E39B11094D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17"/>
    <p:restoredTop sz="94651"/>
  </p:normalViewPr>
  <p:slideViewPr>
    <p:cSldViewPr snapToGrid="0">
      <p:cViewPr varScale="1">
        <p:scale>
          <a:sx n="185" d="100"/>
          <a:sy n="185" d="100"/>
        </p:scale>
        <p:origin x="328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d91e1f37e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d91e1f37e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d91e1f3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d91e1f3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318b99339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318b99339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901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5" r:id="rId5"/>
    <p:sldLayoutId id="2147483656" r:id="rId6"/>
    <p:sldLayoutId id="214748365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msia423-1925432727.us-east-1.elb.amazonaws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linkedin.com/in/haoyang-cai/" TargetMode="External"/><Relationship Id="rId4" Type="http://schemas.openxmlformats.org/officeDocument/2006/relationships/hyperlink" Target="mailto:HaoyangCai2022@u.northwestern.edu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Pessimistic Car Recommender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7989F9-E8F7-DFFF-4D57-56154978234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7950" y="4749900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 Price Skyrocketing, Wallet Shrinking...</a:t>
            </a: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 dirty="0"/>
              <a:t>Many buyers </a:t>
            </a:r>
            <a:r>
              <a:rPr lang="en" sz="1800" strike="sngStrike" dirty="0"/>
              <a:t>(like myself)</a:t>
            </a:r>
            <a:r>
              <a:rPr lang="en" sz="1800" dirty="0"/>
              <a:t> can no longer afford their favorite cars.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 b="1" dirty="0">
                <a:solidFill>
                  <a:schemeClr val="accent5"/>
                </a:solidFill>
              </a:rPr>
              <a:t>ALT (short for "alternative")</a:t>
            </a:r>
            <a:r>
              <a:rPr lang="en" sz="1800" dirty="0"/>
              <a:t> aims to help potential buyers efficiently find alternative options by recommending cars similar to the dream car they've always wanted yet could no longer get.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 dirty="0"/>
              <a:t>Countless hours and even days could be saved.</a:t>
            </a:r>
            <a:endParaRPr sz="1800" dirty="0"/>
          </a:p>
        </p:txBody>
      </p:sp>
      <p:graphicFrame>
        <p:nvGraphicFramePr>
          <p:cNvPr id="62" name="Google Shape;62;p14"/>
          <p:cNvGraphicFramePr/>
          <p:nvPr/>
        </p:nvGraphicFramePr>
        <p:xfrm>
          <a:off x="5071481" y="4552231"/>
          <a:ext cx="3285800" cy="411323"/>
        </p:xfrm>
        <a:graphic>
          <a:graphicData uri="http://schemas.openxmlformats.org/drawingml/2006/table">
            <a:tbl>
              <a:tblPr>
                <a:noFill/>
                <a:tableStyleId>{CD8A7FE0-B674-40D1-8292-E39B11094DAF}</a:tableStyleId>
              </a:tblPr>
              <a:tblGrid>
                <a:gridCol w="821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1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1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1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2019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2020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2021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2022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3" name="Google Shape;63;p14"/>
          <p:cNvSpPr/>
          <p:nvPr/>
        </p:nvSpPr>
        <p:spPr>
          <a:xfrm>
            <a:off x="5154825" y="3386950"/>
            <a:ext cx="722400" cy="1139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5975575" y="3618325"/>
            <a:ext cx="722400" cy="90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6796350" y="2882050"/>
            <a:ext cx="722400" cy="1644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7617100" y="2366650"/>
            <a:ext cx="722400" cy="2160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7" name="Google Shape;67;p14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6C483E-A995-D589-F277-688F31C83D6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7950" y="4715535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 descr="Closeup from the side of a hand pushing a knob on an audio mixer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 to App</a:t>
            </a: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4"/>
              </a:rPr>
              <a:t>http://msia423-1925432727.us-east-1.elb.amazonaws.com/</a:t>
            </a:r>
            <a:r>
              <a:rPr lang="en" sz="2400"/>
              <a:t> </a:t>
            </a:r>
            <a:endParaRPr sz="2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B32528-F517-6EFD-BA16-F1579D97624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/>
        </p:nvSpPr>
        <p:spPr>
          <a:xfrm>
            <a:off x="195392" y="818133"/>
            <a:ext cx="4376608" cy="22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7338" lvl="0" indent="-147638">
              <a:spcBef>
                <a:spcPts val="600"/>
              </a:spcBef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Car advertisement data. Each row is a listing with the specifications and price of the listed car.</a:t>
            </a:r>
          </a:p>
          <a:p>
            <a:pPr marL="287338" lvl="3" indent="-147638">
              <a:spcBef>
                <a:spcPts val="600"/>
              </a:spcBef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Aggregated</a:t>
            </a:r>
            <a:r>
              <a:rPr lang="en-US" dirty="0">
                <a:solidFill>
                  <a:schemeClr val="tx2"/>
                </a:solidFill>
              </a:rPr>
              <a:t> the raw data by </a:t>
            </a:r>
            <a:r>
              <a:rPr lang="en-US" dirty="0">
                <a:solidFill>
                  <a:schemeClr val="accent3"/>
                </a:solidFill>
              </a:rPr>
              <a:t>4 key attributes </a:t>
            </a:r>
            <a:r>
              <a:rPr lang="en-US" dirty="0">
                <a:solidFill>
                  <a:schemeClr val="tx2"/>
                </a:solidFill>
              </a:rPr>
              <a:t>and summarized the rest by taking means or modes.</a:t>
            </a:r>
          </a:p>
          <a:p>
            <a:pPr marL="287338" lvl="3" indent="-147638">
              <a:spcBef>
                <a:spcPts val="600"/>
              </a:spcBef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Clustered the cars using K-means and stored the </a:t>
            </a:r>
            <a:r>
              <a:rPr lang="en-US" dirty="0">
                <a:solidFill>
                  <a:schemeClr val="accent4"/>
                </a:solidFill>
              </a:rPr>
              <a:t>labeled data on RDS.</a:t>
            </a:r>
          </a:p>
          <a:p>
            <a:pPr marL="287338" lvl="3" indent="-147638">
              <a:spcBef>
                <a:spcPts val="600"/>
              </a:spcBef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Flask App uses the </a:t>
            </a:r>
            <a:r>
              <a:rPr lang="en-US" dirty="0">
                <a:solidFill>
                  <a:schemeClr val="accent4"/>
                </a:solidFill>
              </a:rPr>
              <a:t>labeled data </a:t>
            </a:r>
            <a:r>
              <a:rPr lang="en-US" dirty="0">
                <a:solidFill>
                  <a:schemeClr val="tx2"/>
                </a:solidFill>
              </a:rPr>
              <a:t>from RDS to make predictions.</a:t>
            </a:r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11700" y="358650"/>
            <a:ext cx="4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 dirty="0"/>
              <a:t>Data &amp; Storage</a:t>
            </a:r>
            <a:endParaRPr sz="1600" i="1" dirty="0"/>
          </a:p>
        </p:txBody>
      </p:sp>
      <p:graphicFrame>
        <p:nvGraphicFramePr>
          <p:cNvPr id="80" name="Google Shape;80;p16"/>
          <p:cNvGraphicFramePr/>
          <p:nvPr>
            <p:extLst>
              <p:ext uri="{D42A27DB-BD31-4B8C-83A1-F6EECF244321}">
                <p14:modId xmlns:p14="http://schemas.microsoft.com/office/powerpoint/2010/main" val="3449433250"/>
              </p:ext>
            </p:extLst>
          </p:nvPr>
        </p:nvGraphicFramePr>
        <p:xfrm>
          <a:off x="4885550" y="3427555"/>
          <a:ext cx="3883725" cy="1483000"/>
        </p:xfrm>
        <a:graphic>
          <a:graphicData uri="http://schemas.openxmlformats.org/drawingml/2006/table">
            <a:tbl>
              <a:tblPr>
                <a:noFill/>
                <a:tableStyleId>{CD8A7FE0-B674-40D1-8292-E39B11094DAF}</a:tableStyleId>
              </a:tblPr>
              <a:tblGrid>
                <a:gridCol w="614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4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9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1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1"/>
                          </a:solidFill>
                        </a:rPr>
                        <a:t>Maker</a:t>
                      </a:r>
                      <a:endParaRPr sz="11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1"/>
                          </a:solidFill>
                        </a:rPr>
                        <a:t>Model</a:t>
                      </a:r>
                      <a:endParaRPr sz="11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1"/>
                          </a:solidFill>
                        </a:rPr>
                        <a:t>Year</a:t>
                      </a:r>
                      <a:endParaRPr sz="11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1"/>
                          </a:solidFill>
                        </a:rPr>
                        <a:t>Body Type</a:t>
                      </a:r>
                      <a:endParaRPr sz="11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1"/>
                          </a:solidFill>
                        </a:rPr>
                        <a:t>…</a:t>
                      </a:r>
                      <a:endParaRPr sz="11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1"/>
                          </a:solidFill>
                        </a:rPr>
                        <a:t>Cluster</a:t>
                      </a:r>
                      <a:endParaRPr sz="11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Audi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</a:rPr>
                        <a:t>Q5</a:t>
                      </a:r>
                      <a:endParaRPr sz="11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2016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SUV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1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Infiniti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Q50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2016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Saloon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1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1" name="Google Shape;81;p16"/>
          <p:cNvGraphicFramePr/>
          <p:nvPr>
            <p:extLst>
              <p:ext uri="{D42A27DB-BD31-4B8C-83A1-F6EECF244321}">
                <p14:modId xmlns:p14="http://schemas.microsoft.com/office/powerpoint/2010/main" val="2821230993"/>
              </p:ext>
            </p:extLst>
          </p:nvPr>
        </p:nvGraphicFramePr>
        <p:xfrm>
          <a:off x="437950" y="3427555"/>
          <a:ext cx="3182675" cy="1483000"/>
        </p:xfrm>
        <a:graphic>
          <a:graphicData uri="http://schemas.openxmlformats.org/drawingml/2006/table">
            <a:tbl>
              <a:tblPr>
                <a:noFill/>
                <a:tableStyleId>{CD8A7FE0-B674-40D1-8292-E39B11094DAF}</a:tableStyleId>
              </a:tblPr>
              <a:tblGrid>
                <a:gridCol w="614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4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9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1"/>
                          </a:solidFill>
                        </a:rPr>
                        <a:t>Maker</a:t>
                      </a:r>
                      <a:endParaRPr sz="11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1"/>
                          </a:solidFill>
                        </a:rPr>
                        <a:t>Model</a:t>
                      </a:r>
                      <a:endParaRPr sz="11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1"/>
                          </a:solidFill>
                        </a:rPr>
                        <a:t>Year</a:t>
                      </a:r>
                      <a:endParaRPr sz="11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1"/>
                          </a:solidFill>
                        </a:rPr>
                        <a:t>Body Type</a:t>
                      </a:r>
                      <a:endParaRPr sz="11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1"/>
                          </a:solidFill>
                        </a:rPr>
                        <a:t>…</a:t>
                      </a:r>
                      <a:endParaRPr sz="11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Audi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</a:rPr>
                        <a:t>Q5</a:t>
                      </a:r>
                      <a:endParaRPr sz="11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2016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</a:rPr>
                        <a:t>SUV</a:t>
                      </a:r>
                      <a:endParaRPr sz="11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1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Infiniti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Q50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2016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Saloon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1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82" name="Google Shape;82;p16"/>
          <p:cNvGrpSpPr/>
          <p:nvPr/>
        </p:nvGrpSpPr>
        <p:grpSpPr>
          <a:xfrm>
            <a:off x="3901971" y="3427544"/>
            <a:ext cx="719618" cy="1058120"/>
            <a:chOff x="3869825" y="1931205"/>
            <a:chExt cx="962700" cy="1415545"/>
          </a:xfrm>
        </p:grpSpPr>
        <p:pic>
          <p:nvPicPr>
            <p:cNvPr id="83" name="Google Shape;83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9888" y="1931205"/>
              <a:ext cx="962550" cy="962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" name="Google Shape;84;p16"/>
            <p:cNvSpPr txBox="1"/>
            <p:nvPr/>
          </p:nvSpPr>
          <p:spPr>
            <a:xfrm>
              <a:off x="3869825" y="2893750"/>
              <a:ext cx="9627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</a:rPr>
                <a:t>K-means</a:t>
              </a:r>
              <a:endParaRPr sz="1000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85" name="Google Shape;85;p16"/>
          <p:cNvGrpSpPr/>
          <p:nvPr/>
        </p:nvGrpSpPr>
        <p:grpSpPr>
          <a:xfrm>
            <a:off x="4885550" y="3027345"/>
            <a:ext cx="2093519" cy="400079"/>
            <a:chOff x="4885550" y="2730075"/>
            <a:chExt cx="1796741" cy="400079"/>
          </a:xfrm>
        </p:grpSpPr>
        <p:pic>
          <p:nvPicPr>
            <p:cNvPr id="86" name="Google Shape;86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21975" y="2791502"/>
              <a:ext cx="260316" cy="2937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" name="Google Shape;87;p16"/>
            <p:cNvSpPr txBox="1"/>
            <p:nvPr/>
          </p:nvSpPr>
          <p:spPr>
            <a:xfrm>
              <a:off x="4885550" y="2730075"/>
              <a:ext cx="1762200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4"/>
                  </a:solidFill>
                </a:rPr>
                <a:t>Labeled Data (RDS)</a:t>
              </a:r>
              <a:endParaRPr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88" name="Google Shape;88;p16"/>
          <p:cNvGrpSpPr/>
          <p:nvPr/>
        </p:nvGrpSpPr>
        <p:grpSpPr>
          <a:xfrm>
            <a:off x="437950" y="2996939"/>
            <a:ext cx="3182700" cy="430606"/>
            <a:chOff x="437950" y="2699669"/>
            <a:chExt cx="3182700" cy="430606"/>
          </a:xfrm>
        </p:grpSpPr>
        <p:sp>
          <p:nvSpPr>
            <p:cNvPr id="89" name="Google Shape;89;p16"/>
            <p:cNvSpPr txBox="1"/>
            <p:nvPr/>
          </p:nvSpPr>
          <p:spPr>
            <a:xfrm>
              <a:off x="437950" y="2730075"/>
              <a:ext cx="3182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1"/>
                  </a:solidFill>
                </a:rPr>
                <a:t>Aggregated Data (Local)</a:t>
              </a:r>
              <a:endParaRPr dirty="0">
                <a:solidFill>
                  <a:schemeClr val="accent1"/>
                </a:solidFill>
              </a:endParaRPr>
            </a:p>
          </p:txBody>
        </p:sp>
        <p:pic>
          <p:nvPicPr>
            <p:cNvPr id="90" name="Google Shape;90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90900" y="2699669"/>
              <a:ext cx="400200" cy="400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1" name="Google Shape;9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1886" y="2029001"/>
            <a:ext cx="899075" cy="6230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/>
        </p:nvSpPr>
        <p:spPr>
          <a:xfrm>
            <a:off x="6401873" y="2570501"/>
            <a:ext cx="8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1"/>
                </a:solidFill>
              </a:rPr>
              <a:t>app.py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4824900" y="992343"/>
            <a:ext cx="4007400" cy="40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User Input: (</a:t>
            </a:r>
            <a:r>
              <a:rPr lang="en" dirty="0">
                <a:solidFill>
                  <a:schemeClr val="accent3"/>
                </a:solidFill>
              </a:rPr>
              <a:t>Maker, Model, Year, Body Type</a:t>
            </a:r>
            <a:r>
              <a:rPr lang="en" dirty="0">
                <a:solidFill>
                  <a:schemeClr val="tx1"/>
                </a:solidFill>
              </a:rPr>
              <a:t>)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AD160E61-7569-2175-6656-0CCBD5EB0BF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738334" y="2452630"/>
            <a:ext cx="686831" cy="489699"/>
          </a:xfrm>
          <a:prstGeom prst="bentConnector2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73281DC-0C69-ACA5-2DD7-E28EACE9263E}"/>
              </a:ext>
            </a:extLst>
          </p:cNvPr>
          <p:cNvCxnSpPr>
            <a:cxnSpLocks/>
          </p:cNvCxnSpPr>
          <p:nvPr/>
        </p:nvCxnSpPr>
        <p:spPr>
          <a:xfrm>
            <a:off x="6828600" y="1462688"/>
            <a:ext cx="0" cy="504745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06AC9CD-73B8-85D2-C5BD-3C43A957E0FF}"/>
              </a:ext>
            </a:extLst>
          </p:cNvPr>
          <p:cNvCxnSpPr>
            <a:cxnSpLocks/>
          </p:cNvCxnSpPr>
          <p:nvPr/>
        </p:nvCxnSpPr>
        <p:spPr>
          <a:xfrm>
            <a:off x="3681165" y="4556936"/>
            <a:ext cx="1143735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B11F00CD-0150-C079-F224-301C23279346}"/>
              </a:ext>
            </a:extLst>
          </p:cNvPr>
          <p:cNvSpPr/>
          <p:nvPr/>
        </p:nvSpPr>
        <p:spPr>
          <a:xfrm>
            <a:off x="7976971" y="3251199"/>
            <a:ext cx="909121" cy="1789723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9DB1CC7A-1B69-A1C0-B6F4-6B5D6B0355A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95300" y="475879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9F5DA-1471-A4A8-AB91-2C9A03190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Modeling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AEDF1-1A75-77AA-B2D6-FD801A360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955" y="1152475"/>
            <a:ext cx="3568456" cy="3416400"/>
          </a:xfrm>
        </p:spPr>
        <p:txBody>
          <a:bodyPr>
            <a:normAutofit lnSpcReduction="10000"/>
          </a:bodyPr>
          <a:lstStyle/>
          <a:p>
            <a:pPr marL="233363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Clustering algorithm: </a:t>
            </a:r>
            <a:r>
              <a:rPr lang="en-US" sz="1400" dirty="0">
                <a:solidFill>
                  <a:schemeClr val="accent5"/>
                </a:solidFill>
              </a:rPr>
              <a:t>K-means</a:t>
            </a:r>
          </a:p>
          <a:p>
            <a:pPr marL="404813" lvl="1" indent="-171450">
              <a:buFont typeface="Arial" panose="020B0604020202020204" pitchFamily="34" charset="0"/>
              <a:buChar char="•"/>
            </a:pPr>
            <a:r>
              <a:rPr lang="en-US" dirty="0"/>
              <a:t>Features: </a:t>
            </a:r>
            <a:r>
              <a:rPr lang="en-US" dirty="0">
                <a:solidFill>
                  <a:schemeClr val="accent3"/>
                </a:solidFill>
              </a:rPr>
              <a:t>engine size</a:t>
            </a:r>
            <a:r>
              <a:rPr lang="en-US" dirty="0"/>
              <a:t>, </a:t>
            </a:r>
            <a:r>
              <a:rPr lang="en-US" dirty="0">
                <a:solidFill>
                  <a:schemeClr val="accent3"/>
                </a:solidFill>
              </a:rPr>
              <a:t>seat number</a:t>
            </a:r>
            <a:r>
              <a:rPr lang="en-US" dirty="0"/>
              <a:t>, </a:t>
            </a:r>
            <a:r>
              <a:rPr lang="en-US" dirty="0">
                <a:solidFill>
                  <a:schemeClr val="accent3"/>
                </a:solidFill>
              </a:rPr>
              <a:t>door number</a:t>
            </a:r>
            <a:r>
              <a:rPr lang="en-US" dirty="0"/>
              <a:t>, </a:t>
            </a:r>
            <a:r>
              <a:rPr lang="en-US" dirty="0">
                <a:solidFill>
                  <a:schemeClr val="accent3"/>
                </a:solidFill>
              </a:rPr>
              <a:t>gearbox</a:t>
            </a:r>
          </a:p>
          <a:p>
            <a:pPr marL="404813" lvl="1" indent="-171450">
              <a:buFont typeface="Arial" panose="020B0604020202020204" pitchFamily="34" charset="0"/>
              <a:buChar char="•"/>
            </a:pPr>
            <a:r>
              <a:rPr lang="en-US" dirty="0"/>
              <a:t>Number of clusters: 50</a:t>
            </a:r>
          </a:p>
          <a:p>
            <a:pPr marL="0" indent="-223837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Recommendation strategy</a:t>
            </a:r>
          </a:p>
          <a:p>
            <a:pPr marL="457200" lvl="1" indent="-223837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Recommend cars in the same cluster </a:t>
            </a:r>
            <a:r>
              <a:rPr lang="en-US" dirty="0"/>
              <a:t>as the input</a:t>
            </a:r>
          </a:p>
          <a:p>
            <a:pPr marL="0" indent="-223837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Offline model</a:t>
            </a:r>
          </a:p>
          <a:p>
            <a:pPr marL="457200" lvl="1" indent="-223837">
              <a:buFont typeface="Arial" panose="020B0604020202020204" pitchFamily="34" charset="0"/>
              <a:buChar char="•"/>
            </a:pPr>
            <a:r>
              <a:rPr lang="en-US" dirty="0"/>
              <a:t>Labels saved to RDS before deployment</a:t>
            </a:r>
          </a:p>
          <a:p>
            <a:pPr marL="0" indent="-223837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Success Criterions</a:t>
            </a:r>
          </a:p>
          <a:p>
            <a:pPr marL="457200" lvl="1" indent="-223837">
              <a:buFont typeface="Arial" panose="020B0604020202020204" pitchFamily="34" charset="0"/>
              <a:buChar char="•"/>
            </a:pPr>
            <a:r>
              <a:rPr lang="en-US" dirty="0"/>
              <a:t>Model Metric: Silhouette &gt; 0.5</a:t>
            </a:r>
          </a:p>
          <a:p>
            <a:pPr marL="457200" lvl="1" indent="-223837">
              <a:buFont typeface="Arial" panose="020B0604020202020204" pitchFamily="34" charset="0"/>
              <a:buChar char="•"/>
            </a:pPr>
            <a:r>
              <a:rPr lang="en-US" dirty="0"/>
              <a:t>Business Metric: Day 1 Retention Rate &gt; 0.1%</a:t>
            </a:r>
          </a:p>
        </p:txBody>
      </p: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9D141EB4-3E88-957C-DC18-03BD68B3C98F}"/>
              </a:ext>
            </a:extLst>
          </p:cNvPr>
          <p:cNvCxnSpPr>
            <a:cxnSpLocks/>
            <a:stCxn id="22" idx="1"/>
            <a:endCxn id="26" idx="0"/>
          </p:cNvCxnSpPr>
          <p:nvPr/>
        </p:nvCxnSpPr>
        <p:spPr>
          <a:xfrm rot="10800000" flipV="1">
            <a:off x="4868234" y="398007"/>
            <a:ext cx="170083" cy="785284"/>
          </a:xfrm>
          <a:prstGeom prst="curvedConnector2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93;p16">
            <a:extLst>
              <a:ext uri="{FF2B5EF4-FFF2-40B4-BE49-F238E27FC236}">
                <a16:creationId xmlns:a16="http://schemas.microsoft.com/office/drawing/2014/main" id="{080B2FB5-24AC-90BE-C94B-63E20DD9BE2F}"/>
              </a:ext>
            </a:extLst>
          </p:cNvPr>
          <p:cNvSpPr txBox="1"/>
          <p:nvPr/>
        </p:nvSpPr>
        <p:spPr>
          <a:xfrm>
            <a:off x="5038316" y="197907"/>
            <a:ext cx="4007400" cy="40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User Input: </a:t>
            </a:r>
            <a:r>
              <a:rPr lang="en" dirty="0">
                <a:solidFill>
                  <a:schemeClr val="accent1"/>
                </a:solidFill>
              </a:rPr>
              <a:t>(maker, model, year, </a:t>
            </a:r>
            <a:r>
              <a:rPr lang="en" dirty="0" err="1">
                <a:solidFill>
                  <a:schemeClr val="accent1"/>
                </a:solidFill>
              </a:rPr>
              <a:t>bodytype</a:t>
            </a:r>
            <a:r>
              <a:rPr lang="en" dirty="0">
                <a:solidFill>
                  <a:schemeClr val="accent1"/>
                </a:solidFill>
              </a:rPr>
              <a:t>)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3" name="Google Shape;93;p16">
            <a:extLst>
              <a:ext uri="{FF2B5EF4-FFF2-40B4-BE49-F238E27FC236}">
                <a16:creationId xmlns:a16="http://schemas.microsoft.com/office/drawing/2014/main" id="{AAA2EA09-0F2E-C380-F15E-D3D95DEA4324}"/>
              </a:ext>
            </a:extLst>
          </p:cNvPr>
          <p:cNvSpPr txBox="1"/>
          <p:nvPr/>
        </p:nvSpPr>
        <p:spPr>
          <a:xfrm>
            <a:off x="6053197" y="2520092"/>
            <a:ext cx="1883494" cy="61552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Cluster Assignment </a:t>
            </a:r>
            <a:r>
              <a:rPr lang="en" dirty="0">
                <a:solidFill>
                  <a:schemeClr val="tx2"/>
                </a:solidFill>
              </a:rPr>
              <a:t>of Input Car</a:t>
            </a:r>
            <a:endParaRPr dirty="0">
              <a:solidFill>
                <a:schemeClr val="tx2"/>
              </a:solidFill>
            </a:endParaRPr>
          </a:p>
        </p:txBody>
      </p:sp>
      <p:graphicFrame>
        <p:nvGraphicFramePr>
          <p:cNvPr id="24" name="Google Shape;80;p16">
            <a:extLst>
              <a:ext uri="{FF2B5EF4-FFF2-40B4-BE49-F238E27FC236}">
                <a16:creationId xmlns:a16="http://schemas.microsoft.com/office/drawing/2014/main" id="{EE14362D-AAB7-9AE8-FE9D-65228A8D92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0445503"/>
              </p:ext>
            </p:extLst>
          </p:nvPr>
        </p:nvGraphicFramePr>
        <p:xfrm>
          <a:off x="5157742" y="798422"/>
          <a:ext cx="3734825" cy="1341000"/>
        </p:xfrm>
        <a:graphic>
          <a:graphicData uri="http://schemas.openxmlformats.org/drawingml/2006/table">
            <a:tbl>
              <a:tblPr>
                <a:noFill/>
                <a:tableStyleId>{CD8A7FE0-B674-40D1-8292-E39B11094DAF}</a:tableStyleId>
              </a:tblPr>
              <a:tblGrid>
                <a:gridCol w="590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0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4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7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27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41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346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lt1"/>
                          </a:solidFill>
                        </a:rPr>
                        <a:t>Maker</a:t>
                      </a:r>
                      <a:endParaRPr sz="10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lt1"/>
                          </a:solidFill>
                        </a:rPr>
                        <a:t>Model</a:t>
                      </a:r>
                      <a:endParaRPr sz="10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</a:rPr>
                        <a:t>Year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</a:rPr>
                        <a:t>Body Type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</a:rPr>
                        <a:t>…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</a:rPr>
                        <a:t>Cluster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46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accent1"/>
                          </a:solidFill>
                        </a:rPr>
                        <a:t>maker</a:t>
                      </a:r>
                      <a:endParaRPr sz="1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accent1"/>
                          </a:solidFill>
                        </a:rPr>
                        <a:t>model</a:t>
                      </a:r>
                      <a:endParaRPr sz="1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accent1"/>
                          </a:solidFill>
                        </a:rPr>
                        <a:t>year</a:t>
                      </a:r>
                      <a:endParaRPr sz="1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 err="1">
                          <a:solidFill>
                            <a:schemeClr val="accent1"/>
                          </a:solidFill>
                        </a:rPr>
                        <a:t>bodytype</a:t>
                      </a:r>
                      <a:endParaRPr sz="1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accent4"/>
                          </a:solidFill>
                        </a:rPr>
                        <a:t>K</a:t>
                      </a:r>
                      <a:endParaRPr sz="1000" dirty="0">
                        <a:solidFill>
                          <a:schemeClr val="accent4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78066060-A5D9-BDDF-1FD6-5B3E7F106564}"/>
              </a:ext>
            </a:extLst>
          </p:cNvPr>
          <p:cNvSpPr/>
          <p:nvPr/>
        </p:nvSpPr>
        <p:spPr>
          <a:xfrm>
            <a:off x="5029886" y="1494627"/>
            <a:ext cx="2810731" cy="40020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6F7B37-FB2E-6D69-F103-E075AE9DCD10}"/>
              </a:ext>
            </a:extLst>
          </p:cNvPr>
          <p:cNvSpPr txBox="1"/>
          <p:nvPr/>
        </p:nvSpPr>
        <p:spPr>
          <a:xfrm>
            <a:off x="4532243" y="1183291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match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79BFF-F38E-0EB4-D60E-9E054AB22859}"/>
              </a:ext>
            </a:extLst>
          </p:cNvPr>
          <p:cNvSpPr/>
          <p:nvPr/>
        </p:nvSpPr>
        <p:spPr>
          <a:xfrm>
            <a:off x="8199660" y="1468922"/>
            <a:ext cx="455530" cy="400079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5B1D3010-9CFB-066C-9A34-6C2D69A58C1C}"/>
              </a:ext>
            </a:extLst>
          </p:cNvPr>
          <p:cNvCxnSpPr>
            <a:cxnSpLocks/>
            <a:stCxn id="27" idx="3"/>
          </p:cNvCxnSpPr>
          <p:nvPr/>
        </p:nvCxnSpPr>
        <p:spPr>
          <a:xfrm flipH="1">
            <a:off x="7936691" y="1668962"/>
            <a:ext cx="718499" cy="973756"/>
          </a:xfrm>
          <a:prstGeom prst="curvedConnector4">
            <a:avLst>
              <a:gd name="adj1" fmla="val -31816"/>
              <a:gd name="adj2" fmla="val 98796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Google Shape;80;p16">
            <a:extLst>
              <a:ext uri="{FF2B5EF4-FFF2-40B4-BE49-F238E27FC236}">
                <a16:creationId xmlns:a16="http://schemas.microsoft.com/office/drawing/2014/main" id="{1AE4B098-4C03-C8C1-7234-B9097CA81F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1233589"/>
              </p:ext>
            </p:extLst>
          </p:nvPr>
        </p:nvGraphicFramePr>
        <p:xfrm>
          <a:off x="5174725" y="3354549"/>
          <a:ext cx="3734825" cy="1341000"/>
        </p:xfrm>
        <a:graphic>
          <a:graphicData uri="http://schemas.openxmlformats.org/drawingml/2006/table">
            <a:tbl>
              <a:tblPr>
                <a:noFill/>
                <a:tableStyleId>{CD8A7FE0-B674-40D1-8292-E39B11094DAF}</a:tableStyleId>
              </a:tblPr>
              <a:tblGrid>
                <a:gridCol w="590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0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4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7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27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41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346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lt1"/>
                          </a:solidFill>
                        </a:rPr>
                        <a:t>Maker</a:t>
                      </a:r>
                      <a:endParaRPr sz="10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</a:rPr>
                        <a:t>Model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</a:rPr>
                        <a:t>Year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</a:rPr>
                        <a:t>Body Type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</a:rPr>
                        <a:t>…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lt1"/>
                          </a:solidFill>
                        </a:rPr>
                        <a:t>Cluster</a:t>
                      </a:r>
                      <a:endParaRPr sz="10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46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accent4"/>
                          </a:solidFill>
                        </a:rPr>
                        <a:t>K</a:t>
                      </a:r>
                      <a:endParaRPr sz="1000" dirty="0">
                        <a:solidFill>
                          <a:schemeClr val="accent4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46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2"/>
                          </a:solidFill>
                        </a:rPr>
                        <a:t>…</a:t>
                      </a:r>
                      <a:endParaRPr sz="1000" dirty="0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2"/>
                          </a:solidFill>
                        </a:rPr>
                        <a:t>…</a:t>
                      </a:r>
                      <a:endParaRPr sz="1000" dirty="0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2"/>
                          </a:solidFill>
                        </a:rPr>
                        <a:t>…</a:t>
                      </a:r>
                      <a:endParaRPr sz="1000" dirty="0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2"/>
                          </a:solidFill>
                        </a:rPr>
                        <a:t>…</a:t>
                      </a:r>
                      <a:endParaRPr sz="1000" dirty="0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accent4"/>
                          </a:solidFill>
                        </a:rPr>
                        <a:t>K</a:t>
                      </a:r>
                      <a:endParaRPr sz="1000" dirty="0">
                        <a:solidFill>
                          <a:schemeClr val="accent4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accent4"/>
                          </a:solidFill>
                        </a:rPr>
                        <a:t>K</a:t>
                      </a:r>
                      <a:endParaRPr sz="1000" dirty="0">
                        <a:solidFill>
                          <a:schemeClr val="accent4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02EBACD2-6897-32B2-7842-DB1007023702}"/>
              </a:ext>
            </a:extLst>
          </p:cNvPr>
          <p:cNvCxnSpPr>
            <a:cxnSpLocks/>
            <a:stCxn id="23" idx="3"/>
            <a:endCxn id="31" idx="0"/>
          </p:cNvCxnSpPr>
          <p:nvPr/>
        </p:nvCxnSpPr>
        <p:spPr>
          <a:xfrm>
            <a:off x="7936691" y="2827854"/>
            <a:ext cx="647142" cy="407836"/>
          </a:xfrm>
          <a:prstGeom prst="curvedConnector2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2649C50B-423C-0D04-21D7-9A4CC5E044DF}"/>
              </a:ext>
            </a:extLst>
          </p:cNvPr>
          <p:cNvSpPr/>
          <p:nvPr/>
        </p:nvSpPr>
        <p:spPr>
          <a:xfrm>
            <a:off x="8177619" y="3235690"/>
            <a:ext cx="812427" cy="1604131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53B71F-F405-4BCA-EFC9-1A319A72FE57}"/>
              </a:ext>
            </a:extLst>
          </p:cNvPr>
          <p:cNvSpPr txBox="1"/>
          <p:nvPr/>
        </p:nvSpPr>
        <p:spPr>
          <a:xfrm>
            <a:off x="8583832" y="2930239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filter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50E1ADD-FD96-69D1-59A5-9DB7F5196943}"/>
              </a:ext>
            </a:extLst>
          </p:cNvPr>
          <p:cNvGrpSpPr/>
          <p:nvPr/>
        </p:nvGrpSpPr>
        <p:grpSpPr>
          <a:xfrm>
            <a:off x="6016754" y="2099561"/>
            <a:ext cx="2033662" cy="400079"/>
            <a:chOff x="2105934" y="2484130"/>
            <a:chExt cx="2033662" cy="400079"/>
          </a:xfrm>
        </p:grpSpPr>
        <p:pic>
          <p:nvPicPr>
            <p:cNvPr id="34" name="Google Shape;86;p16">
              <a:extLst>
                <a:ext uri="{FF2B5EF4-FFF2-40B4-BE49-F238E27FC236}">
                  <a16:creationId xmlns:a16="http://schemas.microsoft.com/office/drawing/2014/main" id="{97E69BA4-7990-BDA7-2BBB-014427EC5FCE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859025" y="2587676"/>
              <a:ext cx="201627" cy="1929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87;p16">
              <a:extLst>
                <a:ext uri="{FF2B5EF4-FFF2-40B4-BE49-F238E27FC236}">
                  <a16:creationId xmlns:a16="http://schemas.microsoft.com/office/drawing/2014/main" id="{E4F62AE2-2AF7-100E-6DAF-D611377396CD}"/>
                </a:ext>
              </a:extLst>
            </p:cNvPr>
            <p:cNvSpPr txBox="1"/>
            <p:nvPr/>
          </p:nvSpPr>
          <p:spPr>
            <a:xfrm>
              <a:off x="2105934" y="2484130"/>
              <a:ext cx="2033662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tx1"/>
                  </a:solidFill>
                </a:rPr>
                <a:t>Labeled Data (RDS)</a:t>
              </a:r>
              <a:endParaRPr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Google Shape;87;p16">
            <a:extLst>
              <a:ext uri="{FF2B5EF4-FFF2-40B4-BE49-F238E27FC236}">
                <a16:creationId xmlns:a16="http://schemas.microsoft.com/office/drawing/2014/main" id="{D502D66D-C406-ACC6-6920-A3707A8624AC}"/>
              </a:ext>
            </a:extLst>
          </p:cNvPr>
          <p:cNvSpPr txBox="1"/>
          <p:nvPr/>
        </p:nvSpPr>
        <p:spPr>
          <a:xfrm>
            <a:off x="6080059" y="4693225"/>
            <a:ext cx="194102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Recommendations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01AC556B-BE00-4434-7B73-5FF8389D625F}"/>
              </a:ext>
            </a:extLst>
          </p:cNvPr>
          <p:cNvSpPr/>
          <p:nvPr/>
        </p:nvSpPr>
        <p:spPr>
          <a:xfrm>
            <a:off x="4422191" y="148122"/>
            <a:ext cx="232627" cy="4743939"/>
          </a:xfrm>
          <a:prstGeom prst="leftBrace">
            <a:avLst>
              <a:gd name="adj1" fmla="val 8333"/>
              <a:gd name="adj2" fmla="val 50165"/>
            </a:avLst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68F783-5ECC-3897-06EE-0A60E72DF696}"/>
              </a:ext>
            </a:extLst>
          </p:cNvPr>
          <p:cNvSpPr txBox="1"/>
          <p:nvPr/>
        </p:nvSpPr>
        <p:spPr>
          <a:xfrm>
            <a:off x="3753429" y="2298397"/>
            <a:ext cx="702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Offline</a:t>
            </a:r>
          </a:p>
          <a:p>
            <a:r>
              <a:rPr lang="en-US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3597F8A2-D3F6-F5F6-5C2F-CECD831593E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2570" y="4778050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7351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C451DCC-D5C6-7353-55DE-2237BF3D545D}"/>
              </a:ext>
            </a:extLst>
          </p:cNvPr>
          <p:cNvSpPr/>
          <p:nvPr/>
        </p:nvSpPr>
        <p:spPr>
          <a:xfrm>
            <a:off x="881279" y="1234830"/>
            <a:ext cx="3688862" cy="35950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8F6BD3-9B09-A15F-B820-241D26A6375D}"/>
              </a:ext>
            </a:extLst>
          </p:cNvPr>
          <p:cNvSpPr/>
          <p:nvPr/>
        </p:nvSpPr>
        <p:spPr>
          <a:xfrm>
            <a:off x="4814542" y="1234830"/>
            <a:ext cx="3688862" cy="35950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08F2F5-2D65-4510-98BE-4BCF3E7F8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09458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Observation - Cars in the Same Cluster Have Similar Prices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Price was not used to create clusters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AB63D-2AB5-EDD4-7D61-6CD8629941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AF8C96-59D8-51DD-60F5-A65EF4B60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16" y="1346826"/>
            <a:ext cx="3486189" cy="33516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20605F-BFE6-CE38-C0C1-2F90795CE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878" y="1346826"/>
            <a:ext cx="3486190" cy="335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90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3C9A2-D152-B32D-0CE8-565A6692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08" y="1830600"/>
            <a:ext cx="4045200" cy="1482300"/>
          </a:xfrm>
        </p:spPr>
        <p:txBody>
          <a:bodyPr anchor="ctr"/>
          <a:lstStyle/>
          <a:p>
            <a:r>
              <a:rPr lang="en-US" dirty="0"/>
              <a:t>Thank you!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E6C5DD-A6ED-FEAC-9835-AE52E1DD9A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6" name="Google Shape;117;p18">
            <a:extLst>
              <a:ext uri="{FF2B5EF4-FFF2-40B4-BE49-F238E27FC236}">
                <a16:creationId xmlns:a16="http://schemas.microsoft.com/office/drawing/2014/main" id="{C71DDE85-C954-6B07-D815-5F3ACA461F1C}"/>
              </a:ext>
            </a:extLst>
          </p:cNvPr>
          <p:cNvPicPr preferRelativeResize="0"/>
          <p:nvPr/>
        </p:nvPicPr>
        <p:blipFill>
          <a:blip r:embed="rId3"/>
          <a:srcRect l="826" r="826"/>
          <a:stretch/>
        </p:blipFill>
        <p:spPr>
          <a:xfrm>
            <a:off x="5985050" y="927450"/>
            <a:ext cx="1644300" cy="164592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" name="Google Shape;118;p18">
            <a:extLst>
              <a:ext uri="{FF2B5EF4-FFF2-40B4-BE49-F238E27FC236}">
                <a16:creationId xmlns:a16="http://schemas.microsoft.com/office/drawing/2014/main" id="{1AB7D628-F1CE-972B-9C65-CC11290445C0}"/>
              </a:ext>
            </a:extLst>
          </p:cNvPr>
          <p:cNvSpPr txBox="1">
            <a:spLocks noGrp="1"/>
          </p:cNvSpPr>
          <p:nvPr/>
        </p:nvSpPr>
        <p:spPr>
          <a:xfrm>
            <a:off x="5796050" y="2612224"/>
            <a:ext cx="20223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Haoyang (Bill) Cai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8" name="Google Shape;119;p18">
            <a:extLst>
              <a:ext uri="{FF2B5EF4-FFF2-40B4-BE49-F238E27FC236}">
                <a16:creationId xmlns:a16="http://schemas.microsoft.com/office/drawing/2014/main" id="{E2D5A172-D186-30D1-79B5-6496D26609C9}"/>
              </a:ext>
            </a:extLst>
          </p:cNvPr>
          <p:cNvSpPr txBox="1">
            <a:spLocks noGrp="1"/>
          </p:cNvSpPr>
          <p:nvPr/>
        </p:nvSpPr>
        <p:spPr>
          <a:xfrm>
            <a:off x="5142524" y="3410382"/>
            <a:ext cx="3540368" cy="88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>
              <a:spcAft>
                <a:spcPts val="1200"/>
              </a:spcAft>
              <a:buNone/>
            </a:pPr>
            <a:r>
              <a:rPr lang="en-US" sz="1200" dirty="0">
                <a:solidFill>
                  <a:schemeClr val="tx1"/>
                </a:solidFill>
              </a:rPr>
              <a:t>Email: :  </a:t>
            </a:r>
            <a:r>
              <a:rPr lang="en-US" sz="1200" dirty="0">
                <a:solidFill>
                  <a:schemeClr val="tx1"/>
                </a:solidFill>
                <a:hlinkClick r:id="rId4"/>
              </a:rPr>
              <a:t>HaoyangCai2022@u.northwestern.edu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</a:p>
          <a:p>
            <a:pPr marL="0" lvl="0" indent="0" algn="ctr">
              <a:spcAft>
                <a:spcPts val="1200"/>
              </a:spcAft>
              <a:buNone/>
            </a:pPr>
            <a:r>
              <a:rPr lang="en-US" sz="1200" dirty="0">
                <a:solidFill>
                  <a:schemeClr val="tx1"/>
                </a:solidFill>
              </a:rPr>
              <a:t>LinkedIn: </a:t>
            </a:r>
            <a:r>
              <a:rPr lang="en-US" sz="1200" dirty="0">
                <a:solidFill>
                  <a:schemeClr val="tx1"/>
                </a:solidFill>
                <a:hlinkClick r:id="rId5"/>
              </a:rPr>
              <a:t>https://www.linkedin.com/in/haoyang-cai/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94571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418</Words>
  <Application>Microsoft Macintosh PowerPoint</Application>
  <PresentationFormat>On-screen Show (16:9)</PresentationFormat>
  <Paragraphs>145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Roboto</vt:lpstr>
      <vt:lpstr>Simple Dark</vt:lpstr>
      <vt:lpstr>ALT</vt:lpstr>
      <vt:lpstr>Car Price Skyrocketing, Wallet Shrinking...</vt:lpstr>
      <vt:lpstr>Link to App</vt:lpstr>
      <vt:lpstr>Data &amp; Storage</vt:lpstr>
      <vt:lpstr>Modeling</vt:lpstr>
      <vt:lpstr>Observation - Cars in the Same Cluster Have Similar Prices Price was not used to create clusters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ALT</dc:title>
  <cp:lastModifiedBy>bill cai</cp:lastModifiedBy>
  <cp:revision>135</cp:revision>
  <dcterms:modified xsi:type="dcterms:W3CDTF">2022-06-06T14:58:46Z</dcterms:modified>
</cp:coreProperties>
</file>